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ECA78-BBE7-1CDB-C54E-C3CF02FD1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C5C40-3A37-118A-77B1-38E08DB3E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FF86D-3F04-91A4-4C09-ECE5B591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FB7E1-6FAF-C9A5-FF8A-4EB17502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5DBEA-96E2-DC7D-493C-D9BFC952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7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2D29-824B-3C19-C3E2-825C192B7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33701F-227E-2AB6-8A3D-C568B1EED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375AC-923C-F348-04C6-038325A5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12B88-8181-384C-1681-9E9E4A6C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4E1B3-B25C-40F4-C5E9-F548BEC2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7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D3BB9D-9CAA-ADEE-0E7D-64E2A27C8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14423-5239-18E4-89BD-32DAFD8CA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93352-B1F3-EB0F-1BF4-E9F4971F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579FF-A1C3-AE6C-B18D-11D04F7A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B17FB-8123-ED62-5B88-4340192C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667-A9DC-59EA-57B2-977911FE2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01C78-0F66-A60A-FC6F-89E87C1DA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74607-C943-FD17-CF1E-7104E2CA0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EF06-BC09-249E-4DAE-AA37F916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9EC8C-C56C-0F81-0C32-F09C65FCB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8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0986-592E-4607-0AC0-B230A796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A60F6-9EF5-BC91-0C3D-57E16A15B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3C207-45F3-5759-2A9B-2DCEE6D1E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27735-DFB7-C1F9-46F5-AAA2935EC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07960-18B0-FD4F-E34C-30AE02AA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DA36A-3ED9-442E-8024-755EFB62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406F9-04DC-5954-ED51-1FB1204A9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77102-B098-E648-B023-7A5283BC2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EB8BF-3E9B-8014-1CCE-26F055A0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B7587-B526-0211-B1BD-587E2ACE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7FE6A-681F-0838-E6C5-BD3BA21D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0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64857-9BCD-8216-5BBC-4DE4D262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E5586-EA85-BB26-4F6D-1E36784BA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295B5-0E32-415B-94E6-7B53FD8A7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91C9B-C034-8FD2-7461-F8DBA0746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FA875-2D17-DB01-15C4-CA8F39E8F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4085BD-52BD-65C5-901F-04707D61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9201FE-2CD7-47AA-D691-018AD6E8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7B305A-23D3-C3C9-CDCC-6493BCEF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9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1621-EAA8-85C9-60EC-5D78FBE2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D3ABD1-C4D1-1247-66F1-CAEDAB4C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11BBB-46DD-C373-7938-9D8C49C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68DB-25E4-77FF-6BC7-91DFE2C0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9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831CD-C6D8-9FF6-2928-0AAB98CF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BFE183-C29F-E66D-3EE0-B4616AD0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62791-D243-FFA4-88CE-0125034F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2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AAA9-06AD-2C00-B6EF-B7AB491D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A247A-4C59-89FA-EEE7-7DA0B6993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29B1E-2612-A974-7FD9-B1480E2DB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5F66C-4EFF-C7BB-34BF-7EAF2323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9CEE7-7151-6F0F-0C9A-1A84CA089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8C5A5-8684-27C8-05E5-8186EC78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5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FA3DD-1E74-5F2B-65B1-9376A713B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C2E61B-242C-89EE-A001-0DA5308E0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CBF76-FEFE-9F58-9D1C-12379CCC7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37CE2-CB38-1160-40A0-8CB183D81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92884-040C-DF43-34DD-F226207E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8E9E0-3544-7548-4424-AD58AF2A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6ECAC1-4959-09F5-F28A-B85B0C0CF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F0293-E02A-436A-9AA9-8A7B0A871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52E8C-390A-89EC-B23C-529D69205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0B704-E6B4-2D43-933C-007F764978A1}" type="datetimeFigureOut">
              <a:rPr lang="en-US" smtClean="0"/>
              <a:t>11/2/22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76EE6-ADAE-10C5-2833-6B7C6F3BF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55423-2BCB-2FD5-2265-D53E6D7CA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3E2A1-F615-0F4B-8F55-6D6FCF25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2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danews.com/" TargetMode="External"/><Relationship Id="rId4" Type="http://schemas.openxmlformats.org/officeDocument/2006/relationships/hyperlink" Target="mailto:mstoner00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385B3F4-7BA7-11EE-9865-6B5EC96B9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47742"/>
              </p:ext>
            </p:extLst>
          </p:nvPr>
        </p:nvGraphicFramePr>
        <p:xfrm>
          <a:off x="2226833" y="1968648"/>
          <a:ext cx="9929610" cy="4867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956">
                  <a:extLst>
                    <a:ext uri="{9D8B030D-6E8A-4147-A177-3AD203B41FA5}">
                      <a16:colId xmlns:a16="http://schemas.microsoft.com/office/drawing/2014/main" val="3954536839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236923969"/>
                    </a:ext>
                  </a:extLst>
                </a:gridCol>
                <a:gridCol w="799800">
                  <a:extLst>
                    <a:ext uri="{9D8B030D-6E8A-4147-A177-3AD203B41FA5}">
                      <a16:colId xmlns:a16="http://schemas.microsoft.com/office/drawing/2014/main" val="813558699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863690761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1567546675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2798527898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501410981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4237490979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1109387470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2078666344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676484704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2597743750"/>
                    </a:ext>
                  </a:extLst>
                </a:gridCol>
                <a:gridCol w="761714">
                  <a:extLst>
                    <a:ext uri="{9D8B030D-6E8A-4147-A177-3AD203B41FA5}">
                      <a16:colId xmlns:a16="http://schemas.microsoft.com/office/drawing/2014/main" val="461873349"/>
                    </a:ext>
                  </a:extLst>
                </a:gridCol>
              </a:tblGrid>
              <a:tr h="437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 Day/ Time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Friday 12:00pm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Friday 7:00pm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Friday 8:30pm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Saturday 10:30am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Saturday 11:00am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Saturday 1:00pm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Saturday 1:30pm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Saturday 5:30pm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Sunday 11:00am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Sunday 11:30am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Sunday 1:00pm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Sunday 1:30pm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7717272"/>
                  </a:ext>
                </a:extLst>
              </a:tr>
              <a:tr h="437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Sign ups open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11:00am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5:30pm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7:00pm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9:30am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10:00am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12:00pm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12:30pm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4:30pm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10:00am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10:30am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12:00pm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12:30pm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7674560"/>
                  </a:ext>
                </a:extLst>
              </a:tr>
              <a:tr h="59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Event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ADO National </a:t>
                      </a:r>
                      <a:r>
                        <a:rPr lang="en-US" sz="900" b="1" u="none" strike="noStrike" dirty="0" err="1">
                          <a:effectLst/>
                        </a:rPr>
                        <a:t>Qualifer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Mixed Doubles 501/Cricket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Chicago Draw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Men's Doubles Cricket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Ladies Singles 501##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Men's Singles 501##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Ladies Doubles Cricket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Mixed Triples 601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Men's Doubles 501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Ladies Singles Cricket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Men's Singles Cricket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Ladies Doubles 501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9110363"/>
                  </a:ext>
                </a:extLst>
              </a:tr>
              <a:tr h="3789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Fee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$60 Per Player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$30 Per Team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$10 Per Person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 Per Team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 Per Player*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 Per Person*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 Per Team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$45 Per Team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 Per Team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 Per Person*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 Per Player*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 Per Team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1836768"/>
                  </a:ext>
                </a:extLst>
              </a:tr>
              <a:tr h="218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1st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Masters National Qualifer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$180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$300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351020"/>
                  </a:ext>
                </a:extLst>
              </a:tr>
              <a:tr h="23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2nd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$75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$125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1793687"/>
                  </a:ext>
                </a:extLst>
              </a:tr>
              <a:tr h="23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3-4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2132812"/>
                  </a:ext>
                </a:extLst>
              </a:tr>
              <a:tr h="23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5-8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$45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5560701"/>
                  </a:ext>
                </a:extLst>
              </a:tr>
              <a:tr h="233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Totals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$490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$570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$355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$665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$540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$1,260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$210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$520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$300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1751656"/>
                  </a:ext>
                </a:extLst>
              </a:tr>
              <a:tr h="23319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>
                          <a:effectLst/>
                        </a:rPr>
                        <a:t>AMATEUR STATUS: The host association and/or the ADO assumes no responsibility for any adverse effects which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5645008"/>
                  </a:ext>
                </a:extLst>
              </a:tr>
              <a:tr h="233195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effectLst/>
                        </a:rPr>
                        <a:t>dart awards may have on the amateur status of any Youth Participant. Please check local regulations/restrictions.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8740760"/>
                  </a:ext>
                </a:extLst>
              </a:tr>
              <a:tr h="23319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effectLst/>
                        </a:rPr>
                        <a:t>Warning: Darts are an adult sport. It is dangerous for children to play without adult supervision.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4148799"/>
                  </a:ext>
                </a:extLst>
              </a:tr>
              <a:tr h="233195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0188995"/>
                  </a:ext>
                </a:extLst>
              </a:tr>
              <a:tr h="233195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effectLst/>
                        </a:rPr>
                        <a:t>## 501 singles will be alternating start and best of 5 till the finals which will be best of 7 for Ladies and best of 9 for Men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0353071"/>
                  </a:ext>
                </a:extLst>
              </a:tr>
              <a:tr h="23319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effectLst/>
                        </a:rPr>
                        <a:t>All other events will be best of 3 legs till the finals which will be best of 5 and cork every leg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475705"/>
                  </a:ext>
                </a:extLst>
              </a:tr>
              <a:tr h="23319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u="sng" strike="noStrike">
                          <a:effectLst/>
                        </a:rPr>
                        <a:t>*Includes $2 ADO Surcharge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7788194"/>
                  </a:ext>
                </a:extLst>
              </a:tr>
              <a:tr h="23319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effectLst/>
                        </a:rPr>
                        <a:t>PLEASE DO NOT BRING OUTSIDE FOOD OR BEVERAGES INTO THE DART HALL!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9250881"/>
                  </a:ext>
                </a:extLst>
              </a:tr>
            </a:tbl>
          </a:graphicData>
        </a:graphic>
      </p:graphicFrame>
      <p:pic>
        <p:nvPicPr>
          <p:cNvPr id="10" name="Picture 9" descr="ADO Sanction Logo">
            <a:extLst>
              <a:ext uri="{FF2B5EF4-FFF2-40B4-BE49-F238E27FC236}">
                <a16:creationId xmlns:a16="http://schemas.microsoft.com/office/drawing/2014/main" id="{762D2AF1-8F1D-F969-3664-753361775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2546" y="5688743"/>
            <a:ext cx="7239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21DB1C-968E-3E0D-7333-0B128A811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6705"/>
            <a:ext cx="5381429" cy="6770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14CEEA0-D793-4D9A-864D-058DA8E39811}"/>
              </a:ext>
            </a:extLst>
          </p:cNvPr>
          <p:cNvSpPr txBox="1"/>
          <p:nvPr/>
        </p:nvSpPr>
        <p:spPr>
          <a:xfrm>
            <a:off x="2226831" y="503117"/>
            <a:ext cx="4583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Rounded MT Bold" panose="020F0704030504030204" pitchFamily="34" charset="77"/>
                <a:ea typeface="Cambria Math" panose="02040503050406030204" pitchFamily="18" charset="0"/>
              </a:rPr>
              <a:t>41</a:t>
            </a:r>
            <a:r>
              <a:rPr lang="en-US" sz="4000" b="1" baseline="30000" dirty="0">
                <a:latin typeface="Arial Rounded MT Bold" panose="020F0704030504030204" pitchFamily="34" charset="77"/>
                <a:ea typeface="Cambria Math" panose="02040503050406030204" pitchFamily="18" charset="0"/>
              </a:rPr>
              <a:t>st</a:t>
            </a:r>
            <a:r>
              <a:rPr lang="en-US" sz="4000" b="1" dirty="0">
                <a:latin typeface="Arial Rounded MT Bold" panose="020F0704030504030204" pitchFamily="34" charset="77"/>
                <a:ea typeface="Cambria Math" panose="02040503050406030204" pitchFamily="18" charset="0"/>
              </a:rPr>
              <a:t> Annual </a:t>
            </a:r>
          </a:p>
          <a:p>
            <a:r>
              <a:rPr lang="en-US" sz="4000" b="1" dirty="0">
                <a:latin typeface="Arial Rounded MT Bold" panose="020F0704030504030204" pitchFamily="34" charset="77"/>
                <a:ea typeface="Cambria Math" panose="02040503050406030204" pitchFamily="18" charset="0"/>
              </a:rPr>
              <a:t>Air Capital Open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1EB0AA-CF3D-D227-525E-8DD3F47D04D4}"/>
              </a:ext>
            </a:extLst>
          </p:cNvPr>
          <p:cNvSpPr txBox="1"/>
          <p:nvPr/>
        </p:nvSpPr>
        <p:spPr>
          <a:xfrm>
            <a:off x="6540529" y="1225568"/>
            <a:ext cx="565147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Rounded MT Bold" panose="020F0704030504030204" pitchFamily="34" charset="77"/>
              </a:rPr>
              <a:t>January 13-15,2023</a:t>
            </a:r>
            <a:endParaRPr lang="en-US" sz="4400" dirty="0">
              <a:latin typeface="Arial Rounded MT Bold" panose="020F0704030504030204" pitchFamily="34" charset="77"/>
            </a:endParaRP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F50AC3-E352-B6D9-DE34-54B1E64747C5}"/>
              </a:ext>
            </a:extLst>
          </p:cNvPr>
          <p:cNvSpPr txBox="1"/>
          <p:nvPr/>
        </p:nvSpPr>
        <p:spPr>
          <a:xfrm>
            <a:off x="5565092" y="-141409"/>
            <a:ext cx="34955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$6000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D148D8-97CF-4A59-5DB1-34EE4A88BE7D}"/>
              </a:ext>
            </a:extLst>
          </p:cNvPr>
          <p:cNvSpPr txBox="1"/>
          <p:nvPr/>
        </p:nvSpPr>
        <p:spPr>
          <a:xfrm>
            <a:off x="6096000" y="6005598"/>
            <a:ext cx="2226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Tournament Director</a:t>
            </a:r>
          </a:p>
          <a:p>
            <a:r>
              <a:rPr lang="en-US" sz="1200" dirty="0"/>
              <a:t>Matt Stoner </a:t>
            </a:r>
          </a:p>
          <a:p>
            <a:r>
              <a:rPr lang="en-US" sz="1200" dirty="0">
                <a:hlinkClick r:id="rId4"/>
              </a:rPr>
              <a:t>mstoner00@gmail.com</a:t>
            </a:r>
            <a:endParaRPr lang="en-US" sz="1200" dirty="0"/>
          </a:p>
          <a:p>
            <a:r>
              <a:rPr lang="en-US" sz="1200" dirty="0"/>
              <a:t>316-516-3957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6C3EBE-151A-7260-BCE1-1238177E278F}"/>
              </a:ext>
            </a:extLst>
          </p:cNvPr>
          <p:cNvSpPr txBox="1"/>
          <p:nvPr/>
        </p:nvSpPr>
        <p:spPr>
          <a:xfrm>
            <a:off x="63466" y="743172"/>
            <a:ext cx="219127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Rounded MT Bold" panose="020F0704030504030204" pitchFamily="34" charset="77"/>
              </a:rPr>
              <a:t>Drury Inn Hotel Broadview Wichita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400 W Douglas Ave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Wichita, KS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316-262-5000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Link for darters rate found at </a:t>
            </a:r>
          </a:p>
          <a:p>
            <a:r>
              <a:rPr lang="en-US" sz="1600" dirty="0">
                <a:hlinkClick r:id="rId5"/>
              </a:rPr>
              <a:t>https://wdanews.com</a:t>
            </a:r>
            <a:endParaRPr lang="en-US" sz="16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02DF8B2-AAAB-2F1D-2DAF-0F24A38E71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55" y="4467268"/>
            <a:ext cx="2163364" cy="108746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35BB0E9-C621-34F2-25C6-5D1641C73C92}"/>
              </a:ext>
            </a:extLst>
          </p:cNvPr>
          <p:cNvSpPr txBox="1"/>
          <p:nvPr/>
        </p:nvSpPr>
        <p:spPr>
          <a:xfrm>
            <a:off x="-34001" y="6374930"/>
            <a:ext cx="216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 Board and Bullshot Pot running all weekend</a:t>
            </a:r>
          </a:p>
        </p:txBody>
      </p:sp>
      <p:pic>
        <p:nvPicPr>
          <p:cNvPr id="1031" name="Picture 7" descr="logo">
            <a:extLst>
              <a:ext uri="{FF2B5EF4-FFF2-40B4-BE49-F238E27FC236}">
                <a16:creationId xmlns:a16="http://schemas.microsoft.com/office/drawing/2014/main" id="{042D7D5B-3D07-189E-63C6-D8771057A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309" y="21539"/>
            <a:ext cx="2398014" cy="138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87B79DEF-F315-677B-7146-D1B1C4841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115" y="5625243"/>
            <a:ext cx="3326596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03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429</Words>
  <Application>Microsoft Macintosh PowerPoint</Application>
  <PresentationFormat>Widescreen</PresentationFormat>
  <Paragraphs>136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Stoner</dc:creator>
  <cp:lastModifiedBy>Matthew Stoner</cp:lastModifiedBy>
  <cp:revision>5</cp:revision>
  <cp:lastPrinted>2022-11-02T23:18:44Z</cp:lastPrinted>
  <dcterms:created xsi:type="dcterms:W3CDTF">2022-11-02T02:39:36Z</dcterms:created>
  <dcterms:modified xsi:type="dcterms:W3CDTF">2022-11-03T00:03:40Z</dcterms:modified>
</cp:coreProperties>
</file>