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8"/>
  </p:normalViewPr>
  <p:slideViewPr>
    <p:cSldViewPr snapToGrid="0" snapToObjects="1">
      <p:cViewPr varScale="1">
        <p:scale>
          <a:sx n="97" d="100"/>
          <a:sy n="97" d="100"/>
        </p:scale>
        <p:origin x="107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AF88C-0A79-4316-95BE-732BD581D16F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DB62E-0697-4CE2-81C4-C79DB9B3B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92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DB62E-0697-4CE2-81C4-C79DB9B3BE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7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CA78-BBE7-1CDB-C54E-C3CF02FD10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3C5C40-3A37-118A-77B1-38E08DB3E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FF86D-3F04-91A4-4C09-ECE5B5919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FB7E1-6FAF-C9A5-FF8A-4EB17502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5DBEA-96E2-DC7D-493C-D9BFC9521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76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2D29-824B-3C19-C3E2-825C192B7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33701F-227E-2AB6-8A3D-C568B1EED3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9375AC-923C-F348-04C6-038325A57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12B88-8181-384C-1681-9E9E4A6C2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4E1B3-B25C-40F4-C5E9-F548BEC23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7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D3BB9D-9CAA-ADEE-0E7D-64E2A27C85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14423-5239-18E4-89BD-32DAFD8CA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93352-B1F3-EB0F-1BF4-E9F4971FD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579FF-A1C3-AE6C-B18D-11D04F7A5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B17FB-8123-ED62-5B88-4340192CE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8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12667-A9DC-59EA-57B2-977911FE2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01C78-0F66-A60A-FC6F-89E87C1DA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74607-C943-FD17-CF1E-7104E2CA0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9EF06-BC09-249E-4DAE-AA37F916A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9EC8C-C56C-0F81-0C32-F09C65FCB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87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00986-592E-4607-0AC0-B230A796D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A60F6-9EF5-BC91-0C3D-57E16A15B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3C207-45F3-5759-2A9B-2DCEE6D1E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27735-DFB7-C1F9-46F5-AAA2935EC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07960-18B0-FD4F-E34C-30AE02AA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5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DA36A-3ED9-442E-8024-755EFB62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406F9-04DC-5954-ED51-1FB1204A94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277102-B098-E648-B023-7A5283BC2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EB8BF-3E9B-8014-1CCE-26F055A05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B7587-B526-0211-B1BD-587E2ACE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7FE6A-681F-0838-E6C5-BD3BA21D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04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64857-9BCD-8216-5BBC-4DE4D26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E5586-EA85-BB26-4F6D-1E36784BA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295B5-0E32-415B-94E6-7B53FD8A7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291C9B-C034-8FD2-7461-F8DBA07467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AFA875-2D17-DB01-15C4-CA8F39E8F3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4085BD-52BD-65C5-901F-04707D610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9201FE-2CD7-47AA-D691-018AD6E8B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7B305A-23D3-C3C9-CDCC-6493BCEFB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9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A1621-EAA8-85C9-60EC-5D78FBE22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3ABD1-C4D1-1247-66F1-CAEDAB4C8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11BBB-46DD-C373-7938-9D8C49C1E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9968DB-25E4-77FF-6BC7-91DFE2C08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9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831CD-C6D8-9FF6-2928-0AAB98CFA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BFE183-C29F-E66D-3EE0-B4616AD0C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62791-D243-FFA4-88CE-0125034FE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62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0AAA9-06AD-2C00-B6EF-B7AB491D3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A247A-4C59-89FA-EEE7-7DA0B6993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29B1E-2612-A974-7FD9-B1480E2DB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65F66C-4EFF-C7BB-34BF-7EAF23232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9CEE7-7151-6F0F-0C9A-1A84CA0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8C5A5-8684-27C8-05E5-8186EC785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5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FA3DD-1E74-5F2B-65B1-9376A713B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C2E61B-242C-89EE-A001-0DA5308E00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3CBF76-FEFE-9F58-9D1C-12379CCC7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37CE2-CB38-1160-40A0-8CB183D81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392884-040C-DF43-34DD-F226207E7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98E9E0-3544-7548-4424-AD58AF2A1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65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6ECAC1-4959-09F5-F28A-B85B0C0CF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3F0293-E02A-436A-9AA9-8A7B0A871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52E8C-390A-89EC-B23C-529D69205E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0B704-E6B4-2D43-933C-007F764978A1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76EE6-ADAE-10C5-2833-6B7C6F3BF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55423-2BCB-2FD5-2265-D53E6D7CAD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3E2A1-F615-0F4B-8F55-6D6FCF2569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2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danews.com/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385B3F4-7BA7-11EE-9865-6B5EC96B9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76958"/>
              </p:ext>
            </p:extLst>
          </p:nvPr>
        </p:nvGraphicFramePr>
        <p:xfrm>
          <a:off x="2073336" y="1841852"/>
          <a:ext cx="10055198" cy="5023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0454">
                  <a:extLst>
                    <a:ext uri="{9D8B030D-6E8A-4147-A177-3AD203B41FA5}">
                      <a16:colId xmlns:a16="http://schemas.microsoft.com/office/drawing/2014/main" val="3954536839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236923969"/>
                    </a:ext>
                  </a:extLst>
                </a:gridCol>
                <a:gridCol w="809916">
                  <a:extLst>
                    <a:ext uri="{9D8B030D-6E8A-4147-A177-3AD203B41FA5}">
                      <a16:colId xmlns:a16="http://schemas.microsoft.com/office/drawing/2014/main" val="813558699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863690761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1567546675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2798527898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501410981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4237490979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1109387470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2078666344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676484704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2597743750"/>
                    </a:ext>
                  </a:extLst>
                </a:gridCol>
                <a:gridCol w="771348">
                  <a:extLst>
                    <a:ext uri="{9D8B030D-6E8A-4147-A177-3AD203B41FA5}">
                      <a16:colId xmlns:a16="http://schemas.microsoft.com/office/drawing/2014/main" val="461873349"/>
                    </a:ext>
                  </a:extLst>
                </a:gridCol>
              </a:tblGrid>
              <a:tr h="4278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 Day/ Time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Friday 12:00pm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Friday </a:t>
                      </a:r>
                    </a:p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7:00pm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Friday 8:30pm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Saturday 10:30am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Saturday 11:00am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Saturday 1:00pm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Saturday 1:30pm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Saturday 5:30pm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Sunday 11:00am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Sunday 11:30am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Sunday 1:00pm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Sunday 1:30pm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7717272"/>
                  </a:ext>
                </a:extLst>
              </a:tr>
              <a:tr h="4278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Sign ups open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11:00am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5:30pm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7:00pm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9:30am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10:00am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12:00pm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12:30pm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4:30pm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10:00am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10:30am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12:00pm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12:30pm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57674560"/>
                  </a:ext>
                </a:extLst>
              </a:tr>
              <a:tr h="5847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Event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ADO National </a:t>
                      </a:r>
                      <a:r>
                        <a:rPr lang="en-US" sz="900" b="1" u="none" strike="noStrike" dirty="0" err="1">
                          <a:effectLst/>
                        </a:rPr>
                        <a:t>Qualifer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Mixed Doubles 501/Cricket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>
                          <a:effectLst/>
                        </a:rPr>
                        <a:t>Chicago Draw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Open Doubles Cricket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 err="1">
                          <a:effectLst/>
                        </a:rPr>
                        <a:t>Womens</a:t>
                      </a:r>
                      <a:r>
                        <a:rPr lang="en-US" sz="900" b="1" u="none" strike="noStrike" dirty="0">
                          <a:effectLst/>
                        </a:rPr>
                        <a:t> Singles 501##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Open Singles 501##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 err="1">
                          <a:effectLst/>
                        </a:rPr>
                        <a:t>Womens</a:t>
                      </a:r>
                      <a:r>
                        <a:rPr lang="en-US" sz="900" b="1" u="none" strike="noStrike" dirty="0">
                          <a:effectLst/>
                        </a:rPr>
                        <a:t> Doubles Cricket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>
                          <a:effectLst/>
                        </a:rPr>
                        <a:t>Mixed Triples 601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Open Doubles 501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 err="1">
                          <a:effectLst/>
                        </a:rPr>
                        <a:t>Womens</a:t>
                      </a:r>
                      <a:r>
                        <a:rPr lang="en-US" sz="900" b="1" u="none" strike="noStrike" dirty="0">
                          <a:effectLst/>
                        </a:rPr>
                        <a:t> Singles Cricket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>
                          <a:effectLst/>
                        </a:rPr>
                        <a:t>Open Singles Cricket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u="none" strike="noStrike" dirty="0" err="1">
                          <a:effectLst/>
                        </a:rPr>
                        <a:t>Womens</a:t>
                      </a:r>
                      <a:r>
                        <a:rPr lang="en-US" sz="900" b="1" u="none" strike="noStrike" dirty="0">
                          <a:effectLst/>
                        </a:rPr>
                        <a:t> Doubles 501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4911036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Fee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$75 Per Player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$30 Per Team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$10 Per Player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 Per Team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$20 Per Player*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$20 Per Player*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$30 Per Team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$45 Per Team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 Per Team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$20 Per Player*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$20 Per Player*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 Per Team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1836768"/>
                  </a:ext>
                </a:extLst>
              </a:tr>
              <a:tr h="213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1st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Masters National Qualifer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$180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$220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$300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$290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$540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$200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$140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$200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$140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5351020"/>
                  </a:ext>
                </a:extLst>
              </a:tr>
              <a:tr h="2282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2nd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$90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$110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$110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$75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$125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$130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$240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$100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$60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$100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$80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1793687"/>
                  </a:ext>
                </a:extLst>
              </a:tr>
              <a:tr h="2282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3-4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$50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$60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$60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$40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$60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$60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$120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$50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$50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$40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2132812"/>
                  </a:ext>
                </a:extLst>
              </a:tr>
              <a:tr h="2282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5-8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$30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$60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$30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5560701"/>
                  </a:ext>
                </a:extLst>
              </a:tr>
              <a:tr h="2282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Totals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$490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$570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$570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$305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$665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$540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$1260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$520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$260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$520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effectLst/>
                        </a:rPr>
                        <a:t>$300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1751656"/>
                  </a:ext>
                </a:extLst>
              </a:tr>
              <a:tr h="228207"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AMATEUR STATUS: The host association and/or the ADO assumes no responsibility for any adverse effects which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u="none" strike="noStrike">
                          <a:effectLst/>
                        </a:rPr>
                        <a:t> 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35645008"/>
                  </a:ext>
                </a:extLst>
              </a:tr>
              <a:tr h="228207">
                <a:tc gridSpan="9"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Dart awards may have on the amateur status of any Youth Participant. Please check local regulations/restrictions.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8740760"/>
                  </a:ext>
                </a:extLst>
              </a:tr>
              <a:tr h="228207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Warning: Darts are an adult sport. It is dangerous for children to play without adult supervision.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4148799"/>
                  </a:ext>
                </a:extLst>
              </a:tr>
              <a:tr h="22820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0188995"/>
                  </a:ext>
                </a:extLst>
              </a:tr>
              <a:tr h="228207">
                <a:tc gridSpan="10"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## 501 singles will be alternating start and best of 5 until the finals which will be best of 7 for Ladies and best of 9 for Open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0353071"/>
                  </a:ext>
                </a:extLst>
              </a:tr>
              <a:tr h="228207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All other events will be best of 3 legs until the finals which will be best of 5 and cork every leg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3475705"/>
                  </a:ext>
                </a:extLst>
              </a:tr>
              <a:tr h="48801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1" u="sng" strike="noStrike" dirty="0">
                          <a:effectLst/>
                        </a:rPr>
                        <a:t>*Includes $2 ADO Surcharge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7788194"/>
                  </a:ext>
                </a:extLst>
              </a:tr>
              <a:tr h="228207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800" b="1" u="none" strike="noStrike" dirty="0">
                          <a:effectLst/>
                        </a:rPr>
                        <a:t>PLEASE DO NOT BRING OUTSIDE FOOD OR BEVERAGES INTO THE DART HALL!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9250881"/>
                  </a:ext>
                </a:extLst>
              </a:tr>
            </a:tbl>
          </a:graphicData>
        </a:graphic>
      </p:graphicFrame>
      <p:pic>
        <p:nvPicPr>
          <p:cNvPr id="10" name="Picture 9" descr="ADO Sanction Logo">
            <a:extLst>
              <a:ext uri="{FF2B5EF4-FFF2-40B4-BE49-F238E27FC236}">
                <a16:creationId xmlns:a16="http://schemas.microsoft.com/office/drawing/2014/main" id="{762D2AF1-8F1D-F969-3664-753361775C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6167" y="5407447"/>
            <a:ext cx="1031060" cy="14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821DB1C-968E-3E0D-7333-0B128A811B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56705"/>
            <a:ext cx="5381429" cy="67701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14CEEA0-D793-4D9A-864D-058DA8E39811}"/>
              </a:ext>
            </a:extLst>
          </p:cNvPr>
          <p:cNvSpPr txBox="1"/>
          <p:nvPr/>
        </p:nvSpPr>
        <p:spPr>
          <a:xfrm>
            <a:off x="2226831" y="503117"/>
            <a:ext cx="45837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 Rounded MT Bold" panose="020F0704030504030204" pitchFamily="34" charset="77"/>
                <a:ea typeface="Cambria Math" panose="02040503050406030204" pitchFamily="18" charset="0"/>
              </a:rPr>
              <a:t>44th Annual </a:t>
            </a:r>
          </a:p>
          <a:p>
            <a:r>
              <a:rPr lang="en-US" sz="4000" b="1" dirty="0">
                <a:latin typeface="Arial Rounded MT Bold" panose="020F0704030504030204" pitchFamily="34" charset="77"/>
                <a:ea typeface="Cambria Math" panose="02040503050406030204" pitchFamily="18" charset="0"/>
              </a:rPr>
              <a:t>Air Capital Open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1EB0AA-CF3D-D227-525E-8DD3F47D04D4}"/>
              </a:ext>
            </a:extLst>
          </p:cNvPr>
          <p:cNvSpPr txBox="1"/>
          <p:nvPr/>
        </p:nvSpPr>
        <p:spPr>
          <a:xfrm>
            <a:off x="6437014" y="1051192"/>
            <a:ext cx="596189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 Rounded MT Bold" panose="020F0704030504030204" pitchFamily="34" charset="77"/>
              </a:rPr>
              <a:t>January 9-11,2026</a:t>
            </a: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F50AC3-E352-B6D9-DE34-54B1E64747C5}"/>
              </a:ext>
            </a:extLst>
          </p:cNvPr>
          <p:cNvSpPr txBox="1"/>
          <p:nvPr/>
        </p:nvSpPr>
        <p:spPr>
          <a:xfrm>
            <a:off x="5565092" y="-141409"/>
            <a:ext cx="34955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$6000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D148D8-97CF-4A59-5DB1-34EE4A88BE7D}"/>
              </a:ext>
            </a:extLst>
          </p:cNvPr>
          <p:cNvSpPr txBox="1"/>
          <p:nvPr/>
        </p:nvSpPr>
        <p:spPr>
          <a:xfrm>
            <a:off x="7731659" y="5822104"/>
            <a:ext cx="21185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For more information contact </a:t>
            </a:r>
          </a:p>
          <a:p>
            <a:r>
              <a:rPr lang="en-US" sz="1200" dirty="0"/>
              <a:t>Vince Oliver </a:t>
            </a:r>
          </a:p>
          <a:p>
            <a:r>
              <a:rPr lang="en-US" sz="1200" dirty="0"/>
              <a:t>316-641-3722</a:t>
            </a:r>
          </a:p>
          <a:p>
            <a:r>
              <a:rPr lang="en-US" sz="1200" dirty="0" err="1"/>
              <a:t>kooluof@cox.net</a:t>
            </a:r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6C3EBE-151A-7260-BCE1-1238177E278F}"/>
              </a:ext>
            </a:extLst>
          </p:cNvPr>
          <p:cNvSpPr txBox="1"/>
          <p:nvPr/>
        </p:nvSpPr>
        <p:spPr>
          <a:xfrm>
            <a:off x="63466" y="712321"/>
            <a:ext cx="21912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 Rounded MT Bold" panose="020F0704030504030204" pitchFamily="34" charset="77"/>
              </a:rPr>
              <a:t>Wyndham Suites by Hawthorn</a:t>
            </a:r>
          </a:p>
          <a:p>
            <a:r>
              <a:rPr lang="en-US" sz="1600" dirty="0">
                <a:latin typeface="Arial Rounded MT Bold" panose="020F0704030504030204" pitchFamily="34" charset="77"/>
              </a:rPr>
              <a:t>5500 W Kellogg Dr</a:t>
            </a:r>
          </a:p>
          <a:p>
            <a:r>
              <a:rPr lang="en-US" dirty="0">
                <a:latin typeface="Arial Rounded MT Bold" panose="020F0704030504030204" pitchFamily="34" charset="77"/>
              </a:rPr>
              <a:t>Wichita, Ks 67209</a:t>
            </a:r>
          </a:p>
          <a:p>
            <a:r>
              <a:rPr lang="en-US" sz="1600" dirty="0">
                <a:latin typeface="Arial Rounded MT Bold" panose="020F0704030504030204" pitchFamily="34" charset="77"/>
              </a:rPr>
              <a:t>316-943-2181</a:t>
            </a:r>
          </a:p>
          <a:p>
            <a:r>
              <a:rPr lang="en-US" dirty="0">
                <a:latin typeface="Arial Rounded MT Bold" panose="020F0704030504030204" pitchFamily="34" charset="77"/>
              </a:rPr>
              <a:t>Link for darters rate found at </a:t>
            </a:r>
          </a:p>
          <a:p>
            <a:r>
              <a:rPr lang="en-US" sz="1600" dirty="0">
                <a:hlinkClick r:id="rId5"/>
              </a:rPr>
              <a:t>https://wdanews.com</a:t>
            </a:r>
            <a:endParaRPr lang="en-US" sz="16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02DF8B2-AAAB-2F1D-2DAF-0F24A38E71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54" y="5749136"/>
            <a:ext cx="2030122" cy="1087464"/>
          </a:xfrm>
          <a:prstGeom prst="rect">
            <a:avLst/>
          </a:prstGeom>
        </p:spPr>
      </p:pic>
      <p:pic>
        <p:nvPicPr>
          <p:cNvPr id="1031" name="Picture 7" descr="logo">
            <a:extLst>
              <a:ext uri="{FF2B5EF4-FFF2-40B4-BE49-F238E27FC236}">
                <a16:creationId xmlns:a16="http://schemas.microsoft.com/office/drawing/2014/main" id="{042D7D5B-3D07-189E-63C6-D8771057A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7" y="2887336"/>
            <a:ext cx="2030122" cy="1811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F2FAE5-5840-6584-81E4-B0CA607573CE}"/>
              </a:ext>
            </a:extLst>
          </p:cNvPr>
          <p:cNvSpPr txBox="1"/>
          <p:nvPr/>
        </p:nvSpPr>
        <p:spPr>
          <a:xfrm>
            <a:off x="9060646" y="181803"/>
            <a:ext cx="166023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www.wyndhamhotels.com/hotels/55195?checkindate=01/08/2026&amp;checkoutdate=01/11/2026&amp;groupcode=010826WDA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D31017-BEDA-4421-B539-625DDBCC4C41}"/>
              </a:ext>
            </a:extLst>
          </p:cNvPr>
          <p:cNvSpPr txBox="1"/>
          <p:nvPr/>
        </p:nvSpPr>
        <p:spPr>
          <a:xfrm>
            <a:off x="7731658" y="5160476"/>
            <a:ext cx="1674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Tournament</a:t>
            </a:r>
            <a:r>
              <a:rPr lang="en-US" sz="1000" dirty="0"/>
              <a:t> </a:t>
            </a:r>
            <a:r>
              <a:rPr lang="en-US" sz="1200" dirty="0"/>
              <a:t>director</a:t>
            </a:r>
            <a:r>
              <a:rPr lang="en-US" sz="1000" dirty="0"/>
              <a:t> </a:t>
            </a:r>
          </a:p>
          <a:p>
            <a:r>
              <a:rPr lang="en-US" sz="1200" b="1" dirty="0"/>
              <a:t>Brian</a:t>
            </a:r>
            <a:r>
              <a:rPr lang="en-US" sz="1000" b="1" dirty="0"/>
              <a:t> </a:t>
            </a:r>
            <a:r>
              <a:rPr lang="en-US" sz="1200" b="1" dirty="0"/>
              <a:t>Roeder</a:t>
            </a:r>
          </a:p>
          <a:p>
            <a:r>
              <a:rPr lang="en-US" sz="1200" dirty="0"/>
              <a:t>316-516-3876</a:t>
            </a:r>
          </a:p>
        </p:txBody>
      </p:sp>
      <p:pic>
        <p:nvPicPr>
          <p:cNvPr id="19" name="Picture 18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CB533584-E0DE-A1AA-84F2-3A281233AB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36356" y="50601"/>
            <a:ext cx="1174967" cy="117496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A017F60-E77F-BC51-A0BE-FAE15D1F4170}"/>
              </a:ext>
            </a:extLst>
          </p:cNvPr>
          <p:cNvSpPr txBox="1"/>
          <p:nvPr/>
        </p:nvSpPr>
        <p:spPr>
          <a:xfrm>
            <a:off x="6998329" y="4760369"/>
            <a:ext cx="5012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SIGN UPS CLOSE 15 MINUTES PRIOR TO START</a:t>
            </a:r>
          </a:p>
        </p:txBody>
      </p:sp>
      <p:pic>
        <p:nvPicPr>
          <p:cNvPr id="4" name="Picture 3" descr="A red logo with a white background&#10;&#10;AI-generated content may be incorrect.">
            <a:extLst>
              <a:ext uri="{FF2B5EF4-FFF2-40B4-BE49-F238E27FC236}">
                <a16:creationId xmlns:a16="http://schemas.microsoft.com/office/drawing/2014/main" id="{EFCC7BF2-189B-A789-CDAB-E29CFB842F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067" y="4517291"/>
            <a:ext cx="2033609" cy="75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032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3541</TotalTime>
  <Words>459</Words>
  <Application>Microsoft Office PowerPoint</Application>
  <PresentationFormat>Widescreen</PresentationFormat>
  <Paragraphs>142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Rounded MT Bold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Stoner</dc:creator>
  <cp:lastModifiedBy>Anna Moretti</cp:lastModifiedBy>
  <cp:revision>15</cp:revision>
  <cp:lastPrinted>2025-10-21T19:24:30Z</cp:lastPrinted>
  <dcterms:created xsi:type="dcterms:W3CDTF">2022-11-02T02:39:36Z</dcterms:created>
  <dcterms:modified xsi:type="dcterms:W3CDTF">2025-10-22T23:23:33Z</dcterms:modified>
</cp:coreProperties>
</file>